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1341" r:id="rId2"/>
    <p:sldId id="260" r:id="rId3"/>
    <p:sldId id="1344" r:id="rId4"/>
    <p:sldId id="314" r:id="rId5"/>
    <p:sldId id="1342" r:id="rId6"/>
    <p:sldId id="1345" r:id="rId7"/>
    <p:sldId id="313" r:id="rId8"/>
    <p:sldId id="1343" r:id="rId9"/>
    <p:sldId id="1340" r:id="rId10"/>
    <p:sldId id="556" r:id="rId11"/>
    <p:sldId id="133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8BBBE-997A-41EE-BDF2-4A98754C589A}" v="10" dt="2023-07-13T17:16:23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0"/>
    <p:restoredTop sz="96053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enzie Mabry" userId="wC5zpGcBeF/dXo9LvTWr0ugVTIDpBrI511JU3C9s4SI=" providerId="None" clId="Web-{94B8BBBE-997A-41EE-BDF2-4A98754C589A}"/>
    <pc:docChg chg="modSld">
      <pc:chgData name="Makenzie Mabry" userId="wC5zpGcBeF/dXo9LvTWr0ugVTIDpBrI511JU3C9s4SI=" providerId="None" clId="Web-{94B8BBBE-997A-41EE-BDF2-4A98754C589A}" dt="2023-07-13T17:16:23.165" v="3" actId="1076"/>
      <pc:docMkLst>
        <pc:docMk/>
      </pc:docMkLst>
      <pc:sldChg chg="modSp">
        <pc:chgData name="Makenzie Mabry" userId="wC5zpGcBeF/dXo9LvTWr0ugVTIDpBrI511JU3C9s4SI=" providerId="None" clId="Web-{94B8BBBE-997A-41EE-BDF2-4A98754C589A}" dt="2023-07-13T17:16:23.165" v="3" actId="1076"/>
        <pc:sldMkLst>
          <pc:docMk/>
          <pc:sldMk cId="3459584486" sldId="1341"/>
        </pc:sldMkLst>
        <pc:spChg chg="mod">
          <ac:chgData name="Makenzie Mabry" userId="wC5zpGcBeF/dXo9LvTWr0ugVTIDpBrI511JU3C9s4SI=" providerId="None" clId="Web-{94B8BBBE-997A-41EE-BDF2-4A98754C589A}" dt="2023-07-13T17:16:23.165" v="3" actId="1076"/>
          <ac:spMkLst>
            <pc:docMk/>
            <pc:sldMk cId="3459584486" sldId="1341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0780-5A59-C944-AAF4-A8FA3778D75F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8A3C-2D48-684E-AB48-8DC239CA6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7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3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C25B-866B-5FB3-0607-BF24F8E1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9CDFF-0777-7305-8B50-91E2D84B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8293-0F40-05BC-8F23-15B5D5CB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BBCC7-BEA5-8532-73E9-DAE04247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5B75-E49C-D659-5B36-C2E65CCA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8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FAED-825B-406B-DDD0-E1D537B6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FD633-E25D-868E-8E55-2912B3054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3B0-51B3-E243-005B-96F259A1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8BE3-96A0-3C18-F1AE-7BCBCE19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A0582-DB47-5170-AC38-72FDAC4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A3EF8-4E05-2D53-ECF6-E0F7CF898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D236-47C0-31D3-8916-F50949B34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CCA0C-46FB-2300-BFBB-F756064B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0DC8-5780-E81E-AE45-D33678E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BE21-83C8-98C4-B9E6-DA03DA7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9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5049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B5A5-D0B1-5558-1591-F6D33298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F43F-DE9B-386A-255F-74E107FE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52FF-D0C7-ADBE-970F-5DD8389D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3371-05EA-B00A-9BFB-6C101F2F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15C6-CD4C-4A70-64B5-38BF408C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5634-814A-A986-CD50-2A5893CB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DE1-B287-1CA5-63CD-3DF5D5C9C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9A1F-A584-7636-F5EC-40163C89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D575-8131-766C-6998-E8FD7C15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9EDD-F155-999E-7729-FA3BAF49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CF8E-999E-1543-4F06-042884AC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5737-7373-DBBF-D47D-4740BFF5A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39C9-2545-5BB9-64C0-1A5DB0A7A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098D-9110-8A41-8EBF-374CC023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9068-DF57-178D-F298-C6AF7D6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75D7-76EC-B577-9027-60E40C0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D9C2-43C2-E653-1A7D-8B666CE8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5BD30-1BA2-BC01-A63B-2A3109E0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1FB-2F9E-C13E-6C54-2DBB83EAE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051B8-2D81-A753-8A2A-7F7A72F2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A56F9-6FB1-BB3A-14C8-BB1208BB8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C43C2-20E0-2E66-21C6-F337F8B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1366-4E5E-C5C3-08FE-3621E60E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78D13-97A4-9A26-721E-D966C74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3510-B2F1-3C60-9C5B-301D72F3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19E45-9CC7-311B-9EFE-F1A68F66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ADF2F-212D-3A8D-39A3-66924D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B453-B4AC-961E-32F7-E4F97A9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5B59B-C703-BC60-7042-9E3FCB8E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570C4-01AC-ED42-20F4-264AD68D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ADFE-F8C3-A525-5C2A-849DA7AD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D369-9C11-2128-269C-1A659F9E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05E8-F256-B450-629B-F3D10CAB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66BF-C351-460A-30E5-6F622FDE0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1FCA-A7A8-C60F-317A-7D1446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A5A50-E645-D5E0-98ED-5C81A7C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EBB5-C6E0-3E1A-85D7-63543FCC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85A5-E6B4-4893-C534-76C429C8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A1C51-0D81-00E2-D6B0-91808FA1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B6576-87FC-30B0-513A-2F612956B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E09A-7676-0A96-A871-0F96E6D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C04A-1448-C124-6896-0CF8987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8DAD9-31C4-2390-2B3D-701F63F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3B2BE-3090-9F15-415B-5437C845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4AD7-1CDB-8EBF-19EE-13E1CAB5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A89D-3EF2-F9AA-0DFC-BDB1F74CA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CC72-739A-8443-9D6D-BEFD5A2F16E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13F7-77F8-AEFD-1DED-AEBE1DEB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362E6-46A2-A987-EEA7-DD3BE784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7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8" y="5650588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49048" y="3443009"/>
            <a:ext cx="394736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97F28-70AB-5248-BE24-9D13D9B444B9}"/>
              </a:ext>
            </a:extLst>
          </p:cNvPr>
          <p:cNvSpPr txBox="1"/>
          <p:nvPr/>
        </p:nvSpPr>
        <p:spPr>
          <a:xfrm>
            <a:off x="6869327" y="5650588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009051"/>
                </a:solidFill>
              </a:rPr>
              <a:t>BiotaPhy</a:t>
            </a:r>
            <a:endParaRPr lang="en-US" sz="5400" dirty="0">
              <a:solidFill>
                <a:srgbClr val="009051"/>
              </a:solidFill>
            </a:endParaRPr>
          </a:p>
        </p:txBody>
      </p:sp>
      <p:pic>
        <p:nvPicPr>
          <p:cNvPr id="10" name="Picture 9" descr="head.gif">
            <a:extLst>
              <a:ext uri="{FF2B5EF4-FFF2-40B4-BE49-F238E27FC236}">
                <a16:creationId xmlns:a16="http://schemas.microsoft.com/office/drawing/2014/main" id="{5D498141-9B41-DE4E-A0CC-582A2FDE0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5429886" y="549846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A4BCE6-F18E-7CBC-A8CA-9E5AECB05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089"/>
            <a:ext cx="9144000" cy="81762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+mn-lt"/>
              </a:rPr>
              <a:t>Data Cleaning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47804-5DBC-EF0B-1D5F-673576B7E489}"/>
              </a:ext>
            </a:extLst>
          </p:cNvPr>
          <p:cNvSpPr txBox="1"/>
          <p:nvPr/>
        </p:nvSpPr>
        <p:spPr>
          <a:xfrm>
            <a:off x="4989415" y="489282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by Pam Soltis</a:t>
            </a:r>
          </a:p>
        </p:txBody>
      </p:sp>
    </p:spTree>
    <p:extLst>
      <p:ext uri="{BB962C8B-B14F-4D97-AF65-F5344CB8AC3E}">
        <p14:creationId xmlns:p14="http://schemas.microsoft.com/office/powerpoint/2010/main" val="345958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6948D-0688-6845-A498-444E2068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0" y="1406343"/>
            <a:ext cx="10622058" cy="536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82964-848C-A6B0-71AA-58A3E263BA0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Producing a CSV File</a:t>
            </a:r>
          </a:p>
        </p:txBody>
      </p:sp>
    </p:spTree>
    <p:extLst>
      <p:ext uri="{BB962C8B-B14F-4D97-AF65-F5344CB8AC3E}">
        <p14:creationId xmlns:p14="http://schemas.microsoft.com/office/powerpoint/2010/main" val="286735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A29B5-18EA-ACC5-1851-1160C7903C7A}"/>
              </a:ext>
            </a:extLst>
          </p:cNvPr>
          <p:cNvSpPr/>
          <p:nvPr/>
        </p:nvSpPr>
        <p:spPr>
          <a:xfrm>
            <a:off x="0" y="2887682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 And Taxonomic Occurrence R-based Scrubbing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gatoRs</a:t>
            </a:r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R Package and Reproducible Workflow for Processing Biodiversity Data</a:t>
            </a:r>
            <a:endParaRPr lang="en-US" sz="3600" b="0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Natalie Patten, Shelly Gaynor, Doug Soltis, &amp; Pam Soltis</a:t>
            </a:r>
            <a:b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74C7A-507A-21F2-E096-C168CE271727}"/>
              </a:ext>
            </a:extLst>
          </p:cNvPr>
          <p:cNvSpPr/>
          <p:nvPr/>
        </p:nvSpPr>
        <p:spPr>
          <a:xfrm>
            <a:off x="9427908" y="453751"/>
            <a:ext cx="14887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0" dirty="0"/>
              <a:t>🐊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5688-16B4-428D-A3CE-EF950A34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0" y="0"/>
            <a:ext cx="2624420" cy="30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FF814-F894-8392-08EE-18998AD1EAC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1314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2030482"/>
            <a:ext cx="5403273" cy="4134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r>
              <a:rPr lang="en-US" sz="2400" dirty="0"/>
              <a:t>3. Remove duplicates</a:t>
            </a:r>
          </a:p>
          <a:p>
            <a:r>
              <a:rPr lang="en-US" sz="2400" dirty="0"/>
              <a:t>4. Spatial correction</a:t>
            </a:r>
          </a:p>
          <a:p>
            <a:r>
              <a:rPr lang="en-US" sz="2400" dirty="0"/>
              <a:t>5. Produce a csv</a:t>
            </a:r>
          </a:p>
        </p:txBody>
      </p:sp>
      <p:sp>
        <p:nvSpPr>
          <p:cNvPr id="6" name="Arrow">
            <a:extLst>
              <a:ext uri="{FF2B5EF4-FFF2-40B4-BE49-F238E27FC236}">
                <a16:creationId xmlns:a16="http://schemas.microsoft.com/office/drawing/2014/main" id="{3A22AD72-322B-B7BF-9087-EFA38248EA6F}"/>
              </a:ext>
            </a:extLst>
          </p:cNvPr>
          <p:cNvSpPr/>
          <p:nvPr/>
        </p:nvSpPr>
        <p:spPr>
          <a:xfrm rot="16200000">
            <a:off x="7695878" y="4604717"/>
            <a:ext cx="1355359" cy="8929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46A8683B-66E4-8425-8219-40D62AA1D01F}"/>
              </a:ext>
            </a:extLst>
          </p:cNvPr>
          <p:cNvSpPr/>
          <p:nvPr/>
        </p:nvSpPr>
        <p:spPr>
          <a:xfrm>
            <a:off x="6162430" y="5957518"/>
            <a:ext cx="988731" cy="332445"/>
          </a:xfrm>
          <a:prstGeom prst="rect">
            <a:avLst/>
          </a:prstGeom>
          <a:ln w="1016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F5E3A-7BB3-71DB-5632-D1F04A7A5618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31100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6" name="Arrow">
            <a:extLst>
              <a:ext uri="{FF2B5EF4-FFF2-40B4-BE49-F238E27FC236}">
                <a16:creationId xmlns:a16="http://schemas.microsoft.com/office/drawing/2014/main" id="{3A22AD72-322B-B7BF-9087-EFA38248EA6F}"/>
              </a:ext>
            </a:extLst>
          </p:cNvPr>
          <p:cNvSpPr/>
          <p:nvPr/>
        </p:nvSpPr>
        <p:spPr>
          <a:xfrm rot="16200000">
            <a:off x="7695878" y="4604717"/>
            <a:ext cx="1355359" cy="8929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46A8683B-66E4-8425-8219-40D62AA1D01F}"/>
              </a:ext>
            </a:extLst>
          </p:cNvPr>
          <p:cNvSpPr/>
          <p:nvPr/>
        </p:nvSpPr>
        <p:spPr>
          <a:xfrm>
            <a:off x="6162430" y="5957518"/>
            <a:ext cx="988731" cy="332445"/>
          </a:xfrm>
          <a:prstGeom prst="rect">
            <a:avLst/>
          </a:prstGeom>
          <a:ln w="1016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F5E3A-7BB3-71DB-5632-D1F04A7A5618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  <p:pic>
        <p:nvPicPr>
          <p:cNvPr id="3" name="Picture 2" descr="A picture containing text, water, outdoor, boat&#10;&#10;Description automatically generated">
            <a:extLst>
              <a:ext uri="{FF2B5EF4-FFF2-40B4-BE49-F238E27FC236}">
                <a16:creationId xmlns:a16="http://schemas.microsoft.com/office/drawing/2014/main" id="{A23511DC-5099-E8CB-2ABC-B4968C9B3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336" y="1869207"/>
            <a:ext cx="3039526" cy="40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256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FF814-F894-8392-08EE-18998AD1EAC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CD47F68-AAC8-4A47-6275-604C7054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418" y="2331911"/>
            <a:ext cx="6456742" cy="33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11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FF814-F894-8392-08EE-18998AD1EAC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73273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90706" y="1593556"/>
            <a:ext cx="75753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Infrastructure (roads, herbaria,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Temporal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0" y="6150114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Daru et al. 2018. Widespread sampling biases in herbaria revealed from large-scale digitization. New Phytologist.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77641" y="1229543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CC34-C870-F61F-AF16-24DA6AE659E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Spatial Correction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569C-54F9-3A1B-F84D-F1399BE64E51}"/>
              </a:ext>
            </a:extLst>
          </p:cNvPr>
          <p:cNvSpPr txBox="1"/>
          <p:nvPr/>
        </p:nvSpPr>
        <p:spPr>
          <a:xfrm>
            <a:off x="7767483" y="455276"/>
            <a:ext cx="366775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2B17D-3532-D0F2-3BAE-7946176BA690}"/>
              </a:ext>
            </a:extLst>
          </p:cNvPr>
          <p:cNvSpPr txBox="1"/>
          <p:nvPr/>
        </p:nvSpPr>
        <p:spPr>
          <a:xfrm>
            <a:off x="7942521" y="6422065"/>
            <a:ext cx="175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# specimens/site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25FDD-A3B1-81E5-9B2B-0C46E38F9412}"/>
              </a:ext>
            </a:extLst>
          </p:cNvPr>
          <p:cNvSpPr txBox="1"/>
          <p:nvPr/>
        </p:nvSpPr>
        <p:spPr>
          <a:xfrm>
            <a:off x="7846536" y="3459127"/>
            <a:ext cx="25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Density of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83111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90706" y="1593556"/>
            <a:ext cx="75753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Infrastructure (roads, herbaria,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Temporal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filtering, there may still be spatial autocorrelation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can be accounted for by data partitioning </a:t>
            </a:r>
          </a:p>
          <a:p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77641" y="1229543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CC34-C870-F61F-AF16-24DA6AE659E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Spatial Correction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569C-54F9-3A1B-F84D-F1399BE64E51}"/>
              </a:ext>
            </a:extLst>
          </p:cNvPr>
          <p:cNvSpPr txBox="1"/>
          <p:nvPr/>
        </p:nvSpPr>
        <p:spPr>
          <a:xfrm>
            <a:off x="7767483" y="455276"/>
            <a:ext cx="366775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041DA-64FB-D8F2-1784-4AF42499B88D}"/>
              </a:ext>
            </a:extLst>
          </p:cNvPr>
          <p:cNvSpPr txBox="1"/>
          <p:nvPr/>
        </p:nvSpPr>
        <p:spPr>
          <a:xfrm>
            <a:off x="7942521" y="6422065"/>
            <a:ext cx="175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# specimens/site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E86C8-FCDC-5A41-FB85-0E47799CE467}"/>
              </a:ext>
            </a:extLst>
          </p:cNvPr>
          <p:cNvSpPr txBox="1"/>
          <p:nvPr/>
        </p:nvSpPr>
        <p:spPr>
          <a:xfrm>
            <a:off x="7846536" y="3459127"/>
            <a:ext cx="25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Density of sampling 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14F86-26FF-609F-0233-963A4BD8BF81}"/>
              </a:ext>
            </a:extLst>
          </p:cNvPr>
          <p:cNvSpPr txBox="1"/>
          <p:nvPr/>
        </p:nvSpPr>
        <p:spPr>
          <a:xfrm>
            <a:off x="0" y="6150114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Daru et al. 2018. Widespread sampling biases in herbaria revealed from large-scale digitization. New Phytologist.</a:t>
            </a:r>
          </a:p>
        </p:txBody>
      </p:sp>
    </p:spTree>
    <p:extLst>
      <p:ext uri="{BB962C8B-B14F-4D97-AF65-F5344CB8AC3E}">
        <p14:creationId xmlns:p14="http://schemas.microsoft.com/office/powerpoint/2010/main" val="47551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8E89B-8419-83DB-6586-0413F138EA08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80495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503</Words>
  <Application>Microsoft Macintosh PowerPoint</Application>
  <PresentationFormat>Widescreen</PresentationFormat>
  <Paragraphs>111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Data Cleaning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Soltis,Pamela S</dc:creator>
  <cp:lastModifiedBy>Michelle Gaynor</cp:lastModifiedBy>
  <cp:revision>38</cp:revision>
  <dcterms:created xsi:type="dcterms:W3CDTF">2022-06-13T02:58:03Z</dcterms:created>
  <dcterms:modified xsi:type="dcterms:W3CDTF">2023-07-13T17:51:36Z</dcterms:modified>
</cp:coreProperties>
</file>